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"/>
  </p:notesMasterIdLst>
  <p:sldIdLst>
    <p:sldId id="275" r:id="rId5"/>
    <p:sldId id="279" r:id="rId6"/>
    <p:sldId id="280" r:id="rId7"/>
    <p:sldId id="281" r:id="rId8"/>
    <p:sldId id="27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648" y="67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07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/>
              <a:t>Multimediagenerierung mittels künstlicher Intelligenz: Ein Schulworkshop</a:t>
            </a:r>
          </a:p>
          <a:p>
            <a:r>
              <a:rPr lang="de-DE" sz="900" dirty="0"/>
              <a:t>Fakultät Informatik/Mathematik</a:t>
            </a:r>
          </a:p>
          <a:p>
            <a:r>
              <a:rPr lang="de-DE" sz="900" dirty="0"/>
              <a:t>Torsten Munkelt und Paul Christ / Ideenwettbewerb Schulworkshops Informatik // </a:t>
            </a:r>
            <a:r>
              <a:rPr lang="de-DE" sz="900" dirty="0" err="1"/>
              <a:t>SoSe</a:t>
            </a:r>
            <a:r>
              <a:rPr lang="de-DE" sz="900" dirty="0"/>
              <a:t>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hyperlink" Target="https://colab.research.google.com/github/tugstugi/dl-colab-notebooks/blob/master/notebooks/RealTimeVoiceCloning.ipynb#scrollTo=WZjKkvGF1Y-i" TargetMode="Externa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https://www.youtube.com/embed/kCc8FmEb1nY?feature=oembed" TargetMode="External"/><Relationship Id="rId7" Type="http://schemas.openxmlformats.org/officeDocument/2006/relationships/hyperlink" Target="https://colab.research.google.com/github/pollinations/hive/blob/main/notebooks/2%20Text-To-Video/1%20CLIP-Guided%20VQGAN%203D%20Turbo%20Zoom.ipynb" TargetMode="Externa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gpt-dev.ipynb%20-%20Colaboratory%20(google.com)" TargetMode="External"/><Relationship Id="rId5" Type="http://schemas.openxmlformats.org/officeDocument/2006/relationships/hyperlink" Target="https://colab.research.google.com/github/henrywoo/MyML/blob/master/Copy_of_nlu_3.ipynb" TargetMode="Externa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1307763"/>
            <a:ext cx="10515600" cy="4774001"/>
          </a:xfrm>
        </p:spPr>
        <p:txBody>
          <a:bodyPr lIns="0" tIns="0" rIns="0" bIns="0" anchor="t"/>
          <a:lstStyle/>
          <a:p>
            <a:r>
              <a:rPr lang="de-DE" dirty="0">
                <a:ea typeface="+mn-lt"/>
                <a:cs typeface="+mn-lt"/>
              </a:rPr>
              <a:t>Kreativaufgabe für die Schüler/innen (</a:t>
            </a:r>
            <a:r>
              <a:rPr lang="de-DE" b="1" dirty="0">
                <a:ea typeface="+mn-lt"/>
                <a:cs typeface="+mn-lt"/>
              </a:rPr>
              <a:t>30 min</a:t>
            </a:r>
            <a:r>
              <a:rPr lang="de-DE" dirty="0">
                <a:ea typeface="+mn-lt"/>
                <a:cs typeface="+mn-lt"/>
              </a:rPr>
              <a:t>):</a:t>
            </a:r>
            <a:endParaRPr lang="de-DE" dirty="0"/>
          </a:p>
          <a:p>
            <a:pPr lvl="1"/>
            <a:r>
              <a:rPr lang="de-DE" sz="1600" dirty="0">
                <a:ea typeface="+mn-lt"/>
                <a:cs typeface="+mn-lt"/>
              </a:rPr>
              <a:t>Designe deine/n Superheld/in indem du ihn/sie beschreibst!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Lass eine packende Hintergrundgeschichte für deine/n Superheld/in verfassen!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Gib deinem/er Superheld/in deine Stimme!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Führe Regie bei dem Trailer deines Superheld/inn-en-Trailer!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Komponiere die Titelmusik für deine/n Superheld/in!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Jeweils anregende Fragen zur Nutzung/zum Output der Modelle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Diskussionsrunde zum Einsatz von KI (</a:t>
            </a:r>
            <a:r>
              <a:rPr lang="de-DE" b="1" dirty="0">
                <a:ea typeface="+mn-lt"/>
                <a:cs typeface="+mn-lt"/>
              </a:rPr>
              <a:t>20 min</a:t>
            </a:r>
            <a:r>
              <a:rPr lang="de-DE" dirty="0">
                <a:ea typeface="+mn-lt"/>
                <a:cs typeface="+mn-lt"/>
              </a:rPr>
              <a:t>):</a:t>
            </a:r>
          </a:p>
          <a:p>
            <a:pPr lvl="1"/>
            <a:r>
              <a:rPr lang="de-DE" sz="1600" dirty="0"/>
              <a:t>Was kann der Computer besser als ein Mensch, was kann der Mensch besser als der Computer?</a:t>
            </a:r>
          </a:p>
          <a:p>
            <a:pPr lvl="1"/>
            <a:r>
              <a:rPr lang="de-DE" sz="1600" dirty="0"/>
              <a:t>Mögliche Gefahren von KI?</a:t>
            </a:r>
          </a:p>
          <a:p>
            <a:pPr lvl="1"/>
            <a:r>
              <a:rPr lang="de-DE" sz="1600" dirty="0"/>
              <a:t>Möglicher Nutzen von KI für die Gesellschaft?</a:t>
            </a:r>
          </a:p>
          <a:p>
            <a:pPr lvl="1"/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Blick hinter die Kulissen (</a:t>
            </a:r>
            <a:r>
              <a:rPr lang="de-DE" b="1" dirty="0">
                <a:cs typeface="Arial"/>
              </a:rPr>
              <a:t>40 min</a:t>
            </a:r>
            <a:r>
              <a:rPr lang="de-DE" dirty="0">
                <a:cs typeface="Arial"/>
              </a:rPr>
              <a:t>):</a:t>
            </a:r>
          </a:p>
          <a:p>
            <a:pPr lvl="1"/>
            <a:r>
              <a:rPr lang="de-DE" dirty="0" err="1">
                <a:cs typeface="Arial"/>
              </a:rPr>
              <a:t>Jupyter</a:t>
            </a:r>
            <a:r>
              <a:rPr lang="de-DE" dirty="0">
                <a:cs typeface="Arial"/>
              </a:rPr>
              <a:t> Notebook mit vorbereiteten Codeblöcken, Erklärungen und kleinen Teilaufgaben zur Nachbildung einer simplen Variante eines der generativen Modelle (z.B. </a:t>
            </a:r>
            <a:r>
              <a:rPr lang="de-DE" dirty="0" err="1">
                <a:cs typeface="Arial"/>
              </a:rPr>
              <a:t>BoW</a:t>
            </a:r>
            <a:r>
              <a:rPr lang="de-DE" dirty="0">
                <a:cs typeface="Arial"/>
              </a:rPr>
              <a:t>, GPT, etc.)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Multimediagenerierung mittels künstlicher Intelligenz:</a:t>
            </a:r>
            <a:br>
              <a:rPr lang="de-DE" dirty="0">
                <a:latin typeface="Arial"/>
                <a:cs typeface="Arial"/>
              </a:rPr>
            </a:br>
            <a:r>
              <a:rPr lang="de-DE" sz="2400" b="1" dirty="0">
                <a:latin typeface="Arial"/>
                <a:cs typeface="Arial"/>
              </a:rPr>
              <a:t>Ein Schulworkshop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44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975188"/>
            <a:ext cx="5346000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Verwendung von Large </a:t>
            </a:r>
            <a:r>
              <a:rPr lang="de-DE" dirty="0" err="1">
                <a:cs typeface="Arial"/>
              </a:rPr>
              <a:t>Pretrained</a:t>
            </a:r>
            <a:r>
              <a:rPr lang="de-DE" dirty="0">
                <a:cs typeface="Arial"/>
              </a:rPr>
              <a:t> Language Models (</a:t>
            </a:r>
            <a:r>
              <a:rPr lang="de-DE" dirty="0" err="1">
                <a:cs typeface="Arial"/>
              </a:rPr>
              <a:t>ChatGPT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2"/>
              </a:rPr>
              <a:t>Open-</a:t>
            </a:r>
            <a:r>
              <a:rPr lang="de-DE" dirty="0" err="1">
                <a:cs typeface="Arial"/>
                <a:hlinkClick r:id="rId2"/>
              </a:rPr>
              <a:t>Assistant</a:t>
            </a:r>
            <a:r>
              <a:rPr lang="de-DE" dirty="0">
                <a:cs typeface="Arial"/>
              </a:rPr>
              <a:t>, etc.)</a:t>
            </a:r>
          </a:p>
          <a:p>
            <a:r>
              <a:rPr lang="de-DE" dirty="0">
                <a:cs typeface="Arial"/>
              </a:rPr>
              <a:t>Textuelle Eingabe der Anforderungen an die Kurzgeschichte</a:t>
            </a:r>
          </a:p>
          <a:p>
            <a:r>
              <a:rPr lang="de-DE" dirty="0">
                <a:cs typeface="Arial"/>
              </a:rPr>
              <a:t>Generierung der Kurzgeschichte für die Superheldin</a:t>
            </a:r>
            <a:endParaRPr lang="de-DE" dirty="0"/>
          </a:p>
          <a:p>
            <a:r>
              <a:rPr lang="de-DE" dirty="0">
                <a:cs typeface="Arial"/>
              </a:rPr>
              <a:t>Kann instruiert werden, vorhergehend generierte Ausgaben zu interpolieren</a:t>
            </a: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Generiert das Model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passende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Kurzgeschichten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zu meiner Anfrage?</a:t>
            </a:r>
          </a:p>
          <a:p>
            <a:pPr lvl="1"/>
            <a:r>
              <a:rPr lang="de-DE" dirty="0">
                <a:cs typeface="Arial"/>
              </a:rPr>
              <a:t>Referenziert es evtl.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Geschichten von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existierenden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Superhelden?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975188"/>
            <a:ext cx="5344489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Prompting</a:t>
            </a:r>
            <a:r>
              <a:rPr lang="de-DE" dirty="0">
                <a:ea typeface="+mn-lt"/>
                <a:cs typeface="+mn-lt"/>
              </a:rPr>
              <a:t>¹</a:t>
            </a:r>
            <a:r>
              <a:rPr lang="de-DE" dirty="0">
                <a:cs typeface="Arial"/>
              </a:rPr>
              <a:t> von Text-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-Image-Modellen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(DALL-E 2, </a:t>
            </a:r>
            <a:r>
              <a:rPr lang="de-DE" dirty="0" err="1">
                <a:cs typeface="Arial"/>
              </a:rPr>
              <a:t>Stable</a:t>
            </a:r>
            <a:r>
              <a:rPr lang="de-DE" dirty="0">
                <a:cs typeface="Arial"/>
              </a:rPr>
              <a:t>-Diffusion, etc.)</a:t>
            </a:r>
            <a:endParaRPr lang="de-DE" dirty="0"/>
          </a:p>
          <a:p>
            <a:r>
              <a:rPr lang="de-DE" dirty="0">
                <a:cs typeface="Arial"/>
              </a:rPr>
              <a:t>Generierung des Bildes einer Superheldin</a:t>
            </a:r>
          </a:p>
          <a:p>
            <a:r>
              <a:rPr lang="de-DE" dirty="0">
                <a:cs typeface="Arial"/>
              </a:rPr>
              <a:t>Fragen: </a:t>
            </a:r>
          </a:p>
          <a:p>
            <a:pPr lvl="1"/>
            <a:r>
              <a:rPr lang="de-DE" dirty="0">
                <a:cs typeface="Arial"/>
              </a:rPr>
              <a:t>Verfügt das Bild über plausible Merkmale? </a:t>
            </a:r>
          </a:p>
          <a:p>
            <a:pPr lvl="1"/>
            <a:r>
              <a:rPr lang="de-DE" dirty="0">
                <a:cs typeface="Arial"/>
              </a:rPr>
              <a:t>Wie muss ich mit dem Modell interagieren,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so dass es die Ausgabe generiert,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die ich mir vorgestellt habe?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249601"/>
            <a:ext cx="5577109" cy="626334"/>
          </a:xfrm>
        </p:spPr>
        <p:txBody>
          <a:bodyPr/>
          <a:lstStyle/>
          <a:p>
            <a:r>
              <a:rPr lang="de-DE" dirty="0"/>
              <a:t>Generierung einer </a:t>
            </a:r>
            <a:r>
              <a:rPr lang="de-DE" dirty="0" err="1"/>
              <a:t>Superheldinenfigur</a:t>
            </a:r>
            <a:r>
              <a:rPr lang="de-DE" dirty="0"/>
              <a:t> mittels Text-</a:t>
            </a:r>
            <a:r>
              <a:rPr lang="de-DE" dirty="0" err="1"/>
              <a:t>to</a:t>
            </a:r>
            <a:r>
              <a:rPr lang="de-DE" dirty="0"/>
              <a:t>-Image-Modellen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249601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Generierung einer Kurzgeschichte zur Superheldin mittels Text-</a:t>
            </a:r>
            <a:r>
              <a:rPr lang="de-DE" dirty="0" err="1"/>
              <a:t>to</a:t>
            </a:r>
            <a:r>
              <a:rPr lang="de-DE" dirty="0"/>
              <a:t>-Text-Modellen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135122-2B08-EE8B-48B4-851B2B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9" r="25562"/>
          <a:stretch/>
        </p:blipFill>
        <p:spPr>
          <a:xfrm>
            <a:off x="111967" y="3756459"/>
            <a:ext cx="3834882" cy="20116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D4E6D5-A17C-5A96-BD82-7CA451EB16E4}"/>
              </a:ext>
            </a:extLst>
          </p:cNvPr>
          <p:cNvSpPr txBox="1"/>
          <p:nvPr/>
        </p:nvSpPr>
        <p:spPr>
          <a:xfrm>
            <a:off x="128650" y="5815231"/>
            <a:ext cx="5301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>
                <a:ea typeface="+mn-lt"/>
                <a:cs typeface="+mn-lt"/>
              </a:rPr>
              <a:t>¹"Prompting" beschreibt die Methode, generative, autoregressive Modelle </a:t>
            </a:r>
            <a:br>
              <a:rPr lang="de-DE" sz="900" dirty="0">
                <a:ea typeface="+mn-lt"/>
                <a:cs typeface="+mn-lt"/>
              </a:rPr>
            </a:br>
            <a:r>
              <a:rPr lang="de-DE" sz="900" dirty="0">
                <a:ea typeface="+mn-lt"/>
                <a:cs typeface="+mn-lt"/>
              </a:rPr>
              <a:t>mittels kleiner Ausschnitte verschiedener Modalitäten (Text, Audio, Video, Bild, etc.) zu instruieren.</a:t>
            </a:r>
            <a:endParaRPr lang="de-DE" sz="900" dirty="0">
              <a:cs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37F79B-172C-052B-73E4-5C07FD8F256A}"/>
              </a:ext>
            </a:extLst>
          </p:cNvPr>
          <p:cNvSpPr txBox="1"/>
          <p:nvPr/>
        </p:nvSpPr>
        <p:spPr>
          <a:xfrm>
            <a:off x="3476455" y="4267315"/>
            <a:ext cx="24209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Prompt:</a:t>
            </a:r>
            <a:r>
              <a:rPr lang="de-DE" dirty="0">
                <a:cs typeface="Arial"/>
              </a:rPr>
              <a:t> </a:t>
            </a:r>
          </a:p>
          <a:p>
            <a:r>
              <a:rPr lang="de-DE" dirty="0">
                <a:cs typeface="Arial"/>
              </a:rPr>
              <a:t>"</a:t>
            </a: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robot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superheroine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fights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against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her human </a:t>
            </a:r>
            <a:r>
              <a:rPr lang="de-DE" dirty="0" err="1">
                <a:ea typeface="+mn-lt"/>
                <a:cs typeface="+mn-lt"/>
              </a:rPr>
              <a:t>creators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steampunk</a:t>
            </a:r>
            <a:r>
              <a:rPr lang="de-DE" dirty="0">
                <a:ea typeface="+mn-lt"/>
                <a:cs typeface="+mn-lt"/>
              </a:rPr>
              <a:t>"</a:t>
            </a:r>
            <a:endParaRPr lang="de-DE" dirty="0">
              <a:cs typeface="Arial"/>
            </a:endParaRPr>
          </a:p>
        </p:txBody>
      </p:sp>
      <p:pic>
        <p:nvPicPr>
          <p:cNvPr id="10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0106DF0C-CCF4-8DFC-1705-B36278081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25" y="3393649"/>
            <a:ext cx="3364632" cy="25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1210859"/>
            <a:ext cx="5346000" cy="4008212"/>
          </a:xfrm>
        </p:spPr>
        <p:txBody>
          <a:bodyPr/>
          <a:lstStyle/>
          <a:p>
            <a:r>
              <a:rPr lang="de-DE" dirty="0" err="1">
                <a:cs typeface="Arial"/>
              </a:rPr>
              <a:t>Prompting</a:t>
            </a:r>
            <a:r>
              <a:rPr lang="de-DE" dirty="0">
                <a:cs typeface="Arial"/>
              </a:rPr>
              <a:t> videobasierter Modelle (</a:t>
            </a:r>
            <a:r>
              <a:rPr lang="de-DE" dirty="0"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Make</a:t>
            </a:r>
            <a:r>
              <a:rPr lang="de-DE" dirty="0">
                <a:cs typeface="Arial"/>
              </a:rPr>
              <a:t>-A-Video, </a:t>
            </a:r>
            <a:r>
              <a:rPr lang="de-DE" dirty="0" err="1">
                <a:cs typeface="Arial"/>
              </a:rPr>
              <a:t>CogVideo</a:t>
            </a:r>
            <a:r>
              <a:rPr lang="de-DE" dirty="0">
                <a:cs typeface="Arial"/>
              </a:rPr>
              <a:t>) mit Text, Bild und Audio</a:t>
            </a:r>
          </a:p>
          <a:p>
            <a:r>
              <a:rPr lang="de-DE" dirty="0">
                <a:cs typeface="Arial"/>
              </a:rPr>
              <a:t>Generierung eines passenden Videos für die Superheldin, aufgrund den zuvor generierten Bildern, Audiodateien und Texten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Pass das Video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zu dem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übergebenen Input?</a:t>
            </a:r>
          </a:p>
          <a:p>
            <a:pPr lvl="1"/>
            <a:r>
              <a:rPr lang="de-DE" dirty="0">
                <a:cs typeface="Arial"/>
              </a:rPr>
              <a:t>Sieht das Video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realistisch aus?</a:t>
            </a:r>
            <a:endParaRPr lang="de-DE" dirty="0"/>
          </a:p>
          <a:p>
            <a:pPr lvl="1"/>
            <a:r>
              <a:rPr lang="de-DE" dirty="0">
                <a:cs typeface="Arial"/>
              </a:rPr>
              <a:t>Wie wird Text in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den Videos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dargestellt?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210859"/>
            <a:ext cx="5344489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Verwendung von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-Audio-Modellen (</a:t>
            </a:r>
            <a:r>
              <a:rPr lang="de-DE" dirty="0" err="1">
                <a:cs typeface="Arial"/>
              </a:rPr>
              <a:t>AudioLM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7"/>
              </a:rPr>
              <a:t>Real-Time-Voice-</a:t>
            </a:r>
            <a:r>
              <a:rPr lang="de-DE" dirty="0" err="1">
                <a:cs typeface="Arial"/>
                <a:hlinkClick r:id="rId7"/>
              </a:rPr>
              <a:t>Cloning</a:t>
            </a:r>
            <a:r>
              <a:rPr lang="de-DE" dirty="0">
                <a:cs typeface="Arial"/>
              </a:rPr>
              <a:t>, etc.), um die eigene Stimme zu klonen</a:t>
            </a:r>
          </a:p>
          <a:p>
            <a:r>
              <a:rPr lang="de-DE" dirty="0">
                <a:cs typeface="Arial"/>
              </a:rPr>
              <a:t>Vertonung beliebiger Textpassagen in der eigenen Stimme mittels TTS</a:t>
            </a:r>
            <a:r>
              <a:rPr lang="de-DE" baseline="30000" dirty="0">
                <a:ea typeface="+mn-lt"/>
                <a:cs typeface="+mn-lt"/>
              </a:rPr>
              <a:t>2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Wie lange muss die Eingabe sein, so dass die virtuelle Stimme nach der Eingabe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woran könnte das liegen?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485272"/>
            <a:ext cx="5577109" cy="626334"/>
          </a:xfrm>
        </p:spPr>
        <p:txBody>
          <a:bodyPr/>
          <a:lstStyle/>
          <a:p>
            <a:r>
              <a:rPr lang="de-DE" dirty="0"/>
              <a:t>Generierung der Stimme der Superheldin mittels Voice-</a:t>
            </a:r>
            <a:r>
              <a:rPr lang="de-DE" dirty="0" err="1"/>
              <a:t>Cloning</a:t>
            </a:r>
            <a:r>
              <a:rPr lang="de-DE" dirty="0"/>
              <a:t>- und TTS</a:t>
            </a:r>
            <a:r>
              <a:rPr lang="de-DE" baseline="30000" dirty="0">
                <a:ea typeface="+mn-lt"/>
                <a:cs typeface="+mn-lt"/>
              </a:rPr>
              <a:t>2</a:t>
            </a:r>
            <a:r>
              <a:rPr lang="de-DE" dirty="0"/>
              <a:t>-Modellen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485272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Generierung eines Video-Trailers zur Superheldin mittels </a:t>
            </a:r>
            <a:r>
              <a:rPr lang="de-DE" dirty="0" err="1"/>
              <a:t>Multimodality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-Text-Modellen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D4E6D5-A17C-5A96-BD82-7CA451EB16E4}"/>
              </a:ext>
            </a:extLst>
          </p:cNvPr>
          <p:cNvSpPr txBox="1"/>
          <p:nvPr/>
        </p:nvSpPr>
        <p:spPr>
          <a:xfrm>
            <a:off x="270052" y="5607841"/>
            <a:ext cx="53017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aseline="30000" dirty="0">
                <a:ea typeface="+mn-lt"/>
                <a:cs typeface="+mn-lt"/>
              </a:rPr>
              <a:t>2</a:t>
            </a:r>
            <a:r>
              <a:rPr lang="de-DE" sz="900" dirty="0">
                <a:ea typeface="+mn-lt"/>
                <a:cs typeface="+mn-lt"/>
              </a:rPr>
              <a:t>TTS: Text-</a:t>
            </a:r>
            <a:r>
              <a:rPr lang="de-DE" sz="900" dirty="0" err="1">
                <a:ea typeface="+mn-lt"/>
                <a:cs typeface="+mn-lt"/>
              </a:rPr>
              <a:t>to</a:t>
            </a:r>
            <a:r>
              <a:rPr lang="de-DE" sz="900" dirty="0">
                <a:ea typeface="+mn-lt"/>
                <a:cs typeface="+mn-lt"/>
              </a:rPr>
              <a:t>-Speech</a:t>
            </a:r>
            <a:endParaRPr lang="de-DE" sz="900" dirty="0">
              <a:cs typeface="Arial"/>
            </a:endParaRPr>
          </a:p>
        </p:txBody>
      </p:sp>
      <p:pic>
        <p:nvPicPr>
          <p:cNvPr id="11" name="Download (1)">
            <a:hlinkClick r:id="" action="ppaction://media"/>
            <a:extLst>
              <a:ext uri="{FF2B5EF4-FFF2-40B4-BE49-F238E27FC236}">
                <a16:creationId xmlns:a16="http://schemas.microsoft.com/office/drawing/2014/main" id="{A2A53B1A-D954-4E9D-D689-6C8D18D0B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442" y="4535046"/>
            <a:ext cx="730250" cy="730250"/>
          </a:xfrm>
          <a:prstGeom prst="rect">
            <a:avLst/>
          </a:prstGeom>
        </p:spPr>
      </p:pic>
      <p:pic>
        <p:nvPicPr>
          <p:cNvPr id="12" name="video">
            <a:hlinkClick r:id="" action="ppaction://media"/>
            <a:extLst>
              <a:ext uri="{FF2B5EF4-FFF2-40B4-BE49-F238E27FC236}">
                <a16:creationId xmlns:a16="http://schemas.microsoft.com/office/drawing/2014/main" id="{E4F49661-F4A2-72EB-29B8-A1983A0142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5209" y="2624098"/>
            <a:ext cx="3249288" cy="3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1210859"/>
            <a:ext cx="5346000" cy="4008212"/>
          </a:xfrm>
        </p:spPr>
        <p:txBody>
          <a:bodyPr/>
          <a:lstStyle/>
          <a:p>
            <a:r>
              <a:rPr lang="de-DE" dirty="0">
                <a:ea typeface="+mn-lt"/>
                <a:cs typeface="+mn-lt"/>
              </a:rPr>
              <a:t>Beispiele:</a:t>
            </a:r>
          </a:p>
          <a:p>
            <a:pPr lvl="1"/>
            <a:r>
              <a:rPr lang="de-DE" dirty="0" err="1">
                <a:ea typeface="+mn-lt"/>
                <a:cs typeface="+mn-lt"/>
                <a:hlinkClick r:id="rId5"/>
              </a:rPr>
              <a:t>CBoW</a:t>
            </a:r>
            <a:r>
              <a:rPr lang="de-DE" dirty="0">
                <a:ea typeface="+mn-lt"/>
                <a:cs typeface="+mn-lt"/>
                <a:hlinkClick r:id="rId5"/>
              </a:rPr>
              <a:t> - </a:t>
            </a:r>
            <a:r>
              <a:rPr lang="de-DE" dirty="0" err="1">
                <a:ea typeface="+mn-lt"/>
                <a:cs typeface="+mn-lt"/>
                <a:hlinkClick r:id="rId5"/>
              </a:rPr>
              <a:t>Colab</a:t>
            </a:r>
            <a:r>
              <a:rPr lang="de-DE" dirty="0">
                <a:ea typeface="+mn-lt"/>
                <a:cs typeface="+mn-lt"/>
                <a:hlinkClick r:id="rId5"/>
              </a:rPr>
              <a:t> Notebook</a:t>
            </a:r>
            <a:endParaRPr lang="de-DE" dirty="0">
              <a:ea typeface="+mn-lt"/>
              <a:cs typeface="+mn-lt"/>
              <a:hlinkClick r:id="rId6" action="ppaction://hlinkfile"/>
            </a:endParaRPr>
          </a:p>
          <a:p>
            <a:pPr lvl="1"/>
            <a:r>
              <a:rPr lang="de-DE" dirty="0">
                <a:ea typeface="+mn-lt"/>
                <a:cs typeface="+mn-lt"/>
                <a:hlinkClick r:id="rId6" action="ppaction://hlinkfile"/>
              </a:rPr>
              <a:t>GPT - </a:t>
            </a:r>
            <a:r>
              <a:rPr lang="de-DE" dirty="0" err="1">
                <a:ea typeface="+mn-lt"/>
                <a:cs typeface="+mn-lt"/>
                <a:hlinkClick r:id="rId6" action="ppaction://hlinkfile"/>
              </a:rPr>
              <a:t>Colab</a:t>
            </a:r>
            <a:r>
              <a:rPr lang="de-DE" dirty="0">
                <a:ea typeface="+mn-lt"/>
                <a:cs typeface="+mn-lt"/>
                <a:hlinkClick r:id="rId6" action="ppaction://hlinkfile"/>
              </a:rPr>
              <a:t> Notebook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dirty="0">
                <a:ea typeface="+mn-lt"/>
                <a:cs typeface="+mn-lt"/>
                <a:hlinkClick r:id="rId7"/>
              </a:rPr>
              <a:t>Text-</a:t>
            </a:r>
            <a:r>
              <a:rPr lang="de-DE" dirty="0" err="1">
                <a:ea typeface="+mn-lt"/>
                <a:cs typeface="+mn-lt"/>
                <a:hlinkClick r:id="rId7"/>
              </a:rPr>
              <a:t>To</a:t>
            </a:r>
            <a:r>
              <a:rPr lang="de-DE" dirty="0">
                <a:ea typeface="+mn-lt"/>
                <a:cs typeface="+mn-lt"/>
                <a:hlinkClick r:id="rId7"/>
              </a:rPr>
              <a:t>-Video - </a:t>
            </a:r>
            <a:r>
              <a:rPr lang="de-DE" dirty="0" err="1">
                <a:ea typeface="+mn-lt"/>
                <a:cs typeface="+mn-lt"/>
                <a:hlinkClick r:id="rId7"/>
              </a:rPr>
              <a:t>Colab</a:t>
            </a:r>
            <a:r>
              <a:rPr lang="de-DE" dirty="0">
                <a:ea typeface="+mn-lt"/>
                <a:cs typeface="+mn-lt"/>
                <a:hlinkClick r:id="rId7"/>
              </a:rPr>
              <a:t> Notebook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Notebooks erweitern:</a:t>
            </a:r>
          </a:p>
          <a:p>
            <a:pPr lvl="1"/>
            <a:r>
              <a:rPr lang="de-DE" dirty="0">
                <a:ea typeface="+mn-lt"/>
                <a:cs typeface="+mn-lt"/>
              </a:rPr>
              <a:t>Funktionen weiter abstrahieren</a:t>
            </a:r>
          </a:p>
          <a:p>
            <a:pPr lvl="1"/>
            <a:r>
              <a:rPr lang="de-DE" dirty="0">
                <a:ea typeface="+mn-lt"/>
                <a:cs typeface="+mn-lt"/>
              </a:rPr>
              <a:t>Kleine Programmieraufgaben einbauen</a:t>
            </a:r>
          </a:p>
          <a:p>
            <a:pPr lvl="1"/>
            <a:r>
              <a:rPr lang="de-DE" dirty="0">
                <a:ea typeface="+mn-lt"/>
                <a:cs typeface="+mn-lt"/>
              </a:rPr>
              <a:t>Direktes Testen/Ausprobieren von Änderungen</a:t>
            </a:r>
          </a:p>
          <a:p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210859"/>
            <a:ext cx="5344489" cy="4008212"/>
          </a:xfrm>
        </p:spPr>
        <p:txBody>
          <a:bodyPr/>
          <a:lstStyle/>
          <a:p>
            <a:r>
              <a:rPr lang="de-DE" dirty="0" err="1">
                <a:ea typeface="+mn-lt"/>
                <a:cs typeface="+mn-lt"/>
              </a:rPr>
              <a:t>Prompting</a:t>
            </a:r>
            <a:r>
              <a:rPr lang="de-DE" dirty="0">
                <a:ea typeface="+mn-lt"/>
                <a:cs typeface="+mn-lt"/>
              </a:rPr>
              <a:t> audiobasierter Modelle 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(</a:t>
            </a:r>
            <a:r>
              <a:rPr lang="de-DE" dirty="0" err="1">
                <a:ea typeface="+mn-lt"/>
                <a:cs typeface="+mn-lt"/>
              </a:rPr>
              <a:t>MuseBert</a:t>
            </a:r>
            <a:r>
              <a:rPr lang="de-DE" dirty="0">
                <a:ea typeface="+mn-lt"/>
                <a:cs typeface="+mn-lt"/>
              </a:rPr>
              <a:t>, Magenta Studio, </a:t>
            </a:r>
            <a:r>
              <a:rPr lang="de-DE" dirty="0" err="1">
                <a:ea typeface="+mn-lt"/>
                <a:cs typeface="+mn-lt"/>
              </a:rPr>
              <a:t>JukeBox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Musenet</a:t>
            </a:r>
            <a:r>
              <a:rPr lang="de-DE" dirty="0">
                <a:ea typeface="+mn-lt"/>
                <a:cs typeface="+mn-lt"/>
              </a:rPr>
              <a:t>, etc.)</a:t>
            </a:r>
          </a:p>
          <a:p>
            <a:r>
              <a:rPr lang="de-DE" dirty="0">
                <a:ea typeface="+mn-lt"/>
                <a:cs typeface="+mn-lt"/>
              </a:rPr>
              <a:t>Generierung eines zum Trailer passenden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Musikstücks aufgrund des beschreibenden Texts</a:t>
            </a:r>
          </a:p>
          <a:p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Fragen:</a:t>
            </a:r>
          </a:p>
          <a:p>
            <a:pPr lvl="1"/>
            <a:r>
              <a:rPr lang="de-DE" dirty="0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 dirty="0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 dirty="0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485272"/>
            <a:ext cx="5577109" cy="626334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Generierung eines Soundtracks für die Superheldin mittels Text-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-Audio-Modellen</a:t>
            </a:r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485272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Blick hinter die Kulissen mittels eines Notebooks zur Programmierung und Erläuterung eines vereinfachten Modells</a:t>
            </a:r>
          </a:p>
        </p:txBody>
      </p:sp>
      <p:pic>
        <p:nvPicPr>
          <p:cNvPr id="7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6D127438-EBDC-388F-5E5B-F0BD51C47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666" y="4916891"/>
            <a:ext cx="730250" cy="730250"/>
          </a:xfrm>
          <a:prstGeom prst="rect">
            <a:avLst/>
          </a:prstGeom>
        </p:spPr>
      </p:pic>
      <p:pic>
        <p:nvPicPr>
          <p:cNvPr id="9" name="Onlinemedien 3" title="Let's build GPT: from scratch, in code, spelled out.">
            <a:hlinkClick r:id="" action="ppaction://media"/>
            <a:extLst>
              <a:ext uri="{FF2B5EF4-FFF2-40B4-BE49-F238E27FC236}">
                <a16:creationId xmlns:a16="http://schemas.microsoft.com/office/drawing/2014/main" id="{A6A028ED-2B84-8EFD-3C0D-55752E46C3C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7390614" y="3951738"/>
            <a:ext cx="3860132" cy="2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913749"/>
            <a:ext cx="10515600" cy="5030502"/>
          </a:xfrm>
        </p:spPr>
        <p:txBody>
          <a:bodyPr lIns="0" tIns="0" rIns="0" bIns="0" anchor="t"/>
          <a:lstStyle/>
          <a:p>
            <a:r>
              <a:rPr lang="de-DE" sz="1400" dirty="0">
                <a:ea typeface="+mn-lt"/>
                <a:cs typeface="+mn-lt"/>
              </a:rPr>
              <a:t>Was braucht man dafür?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Rechenressourcen sind für manche Modelle notwendig, da keine frei zugängliche API existiert </a:t>
            </a:r>
            <a:br>
              <a:rPr lang="de-DE" sz="1400" dirty="0">
                <a:ea typeface="+mn-lt"/>
                <a:cs typeface="+mn-lt"/>
              </a:rPr>
            </a:br>
            <a:r>
              <a:rPr lang="de-DE" sz="1400" dirty="0">
                <a:ea typeface="+mn-lt"/>
                <a:cs typeface="+mn-lt"/>
              </a:rPr>
              <a:t>(</a:t>
            </a:r>
            <a:r>
              <a:rPr lang="de-DE" sz="1400" dirty="0" err="1">
                <a:ea typeface="+mn-lt"/>
                <a:cs typeface="+mn-lt"/>
              </a:rPr>
              <a:t>i.d.R</a:t>
            </a:r>
            <a:r>
              <a:rPr lang="de-DE" sz="1400" dirty="0">
                <a:ea typeface="+mn-lt"/>
                <a:cs typeface="+mn-lt"/>
              </a:rPr>
              <a:t> A100-Grafikkarten, ca. 5-10 für große Gruppen)</a:t>
            </a:r>
            <a:endParaRPr lang="de-DE" sz="1400" dirty="0">
              <a:cs typeface="Arial"/>
            </a:endParaRPr>
          </a:p>
          <a:p>
            <a:pPr lvl="1"/>
            <a:r>
              <a:rPr lang="de-DE" sz="1400" dirty="0">
                <a:ea typeface="+mn-lt"/>
                <a:cs typeface="+mn-lt"/>
              </a:rPr>
              <a:t>Webserver für das Hosting der UI zum Zugriff auf die Modelle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Rechenlabor zur Durchführung des Workshops</a:t>
            </a:r>
          </a:p>
          <a:p>
            <a:r>
              <a:rPr lang="de-DE" sz="1400" dirty="0">
                <a:ea typeface="+mn-lt"/>
                <a:cs typeface="+mn-lt"/>
              </a:rPr>
              <a:t>Aufwand (ca. 150 Stunden):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Setup und Einbindung der Modelle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Schreiben einer Aufgabeninstruktion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Vorbereiten anregender Fragen zum Output und zur Nutzung der Modelle und der Diskussionsrunde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Erstellen eines interaktiven </a:t>
            </a:r>
            <a:r>
              <a:rPr lang="de-DE" sz="1400" dirty="0" err="1">
                <a:ea typeface="+mn-lt"/>
                <a:cs typeface="+mn-lt"/>
              </a:rPr>
              <a:t>Jupyter</a:t>
            </a:r>
            <a:r>
              <a:rPr lang="de-DE" sz="1400" dirty="0">
                <a:ea typeface="+mn-lt"/>
                <a:cs typeface="+mn-lt"/>
              </a:rPr>
              <a:t> Notebooks zur eigenständigen „Programmierung“ einer generativen „KI“</a:t>
            </a:r>
          </a:p>
          <a:p>
            <a:r>
              <a:rPr lang="de-DE" sz="1400" dirty="0">
                <a:ea typeface="+mn-lt"/>
                <a:cs typeface="+mn-lt"/>
              </a:rPr>
              <a:t>Wer kann den Workshop führen/leiten?</a:t>
            </a:r>
            <a:endParaRPr lang="en-US" sz="1400" dirty="0">
              <a:ea typeface="+mn-lt"/>
              <a:cs typeface="+mn-lt"/>
            </a:endParaRPr>
          </a:p>
          <a:p>
            <a:pPr lvl="1"/>
            <a:r>
              <a:rPr lang="de-DE" sz="1400" dirty="0">
                <a:ea typeface="+mn-lt"/>
                <a:cs typeface="+mn-lt"/>
              </a:rPr>
              <a:t>Jeder der die Unterlagen einmal durchgearbeitet hat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Grundlegende Kenntnis über </a:t>
            </a:r>
            <a:r>
              <a:rPr lang="de-DE" sz="1400" dirty="0" err="1">
                <a:ea typeface="+mn-lt"/>
                <a:cs typeface="+mn-lt"/>
              </a:rPr>
              <a:t>Machine</a:t>
            </a:r>
            <a:r>
              <a:rPr lang="de-DE" sz="1400" dirty="0">
                <a:ea typeface="+mn-lt"/>
                <a:cs typeface="+mn-lt"/>
              </a:rPr>
              <a:t> Learning und die verwendeten Modelle ist nützlich, aber nicht erforderlich</a:t>
            </a:r>
          </a:p>
          <a:p>
            <a:r>
              <a:rPr lang="de-DE" sz="1400" dirty="0">
                <a:ea typeface="+mn-lt"/>
                <a:cs typeface="+mn-lt"/>
              </a:rPr>
              <a:t>Warum ist das für die Schülerinnen „cool“?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Informatik ist nicht </a:t>
            </a:r>
            <a:r>
              <a:rPr lang="de-DE" sz="1400" b="1" dirty="0">
                <a:ea typeface="+mn-lt"/>
                <a:cs typeface="+mn-lt"/>
              </a:rPr>
              <a:t>nur</a:t>
            </a:r>
            <a:r>
              <a:rPr lang="de-DE" sz="1400" dirty="0">
                <a:ea typeface="+mn-lt"/>
                <a:cs typeface="+mn-lt"/>
              </a:rPr>
              <a:t> Mathe und Programmieren, sondern kann auch zur Erweiterung der Kreativität dienen</a:t>
            </a:r>
          </a:p>
          <a:p>
            <a:r>
              <a:rPr lang="de-DE" sz="1400" dirty="0">
                <a:ea typeface="+mn-lt"/>
                <a:cs typeface="+mn-lt"/>
              </a:rPr>
              <a:t>Was lernt man ggf.? Welches Interesse wird geweckt?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sz="1400" dirty="0">
                <a:cs typeface="Arial"/>
              </a:rPr>
              <a:t>Wie können Sinne und Fähigkeiten in Computern abgebildet werden? (Verschiedene Datenmodalitäten, etc.)</a:t>
            </a:r>
          </a:p>
          <a:p>
            <a:pPr lvl="1"/>
            <a:r>
              <a:rPr lang="de-DE" sz="1400" dirty="0">
                <a:cs typeface="Arial"/>
              </a:rPr>
              <a:t>Wie können die Fähigkeiten des Computers symbiotisch durch Menschen benutzt werden um sie nützlich zu machen?</a:t>
            </a:r>
          </a:p>
          <a:p>
            <a:pPr lvl="1"/>
            <a:r>
              <a:rPr lang="de-DE" sz="1400" dirty="0">
                <a:cs typeface="Arial"/>
              </a:rPr>
              <a:t>Wie funktionieren neuronale Netze (insb. generative Modelle)?</a:t>
            </a:r>
          </a:p>
          <a:p>
            <a:pPr lvl="1"/>
            <a:endParaRPr lang="de-DE" sz="1400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Voraussetzungen zur Umsetzung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192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3" ma:contentTypeDescription="Ein neues Dokument erstellen." ma:contentTypeScope="" ma:versionID="132697eaaf2845170171b5d1739ac7b9">
  <xsd:schema xmlns:xsd="http://www.w3.org/2001/XMLSchema" xmlns:xs="http://www.w3.org/2001/XMLSchema" xmlns:p="http://schemas.microsoft.com/office/2006/metadata/properties" xmlns:ns2="4ac68fe8-d1fa-47fc-b47a-0c033d210360" targetNamespace="http://schemas.microsoft.com/office/2006/metadata/properties" ma:root="true" ma:fieldsID="cf296482bc6ddcfef28c5053bb9e85dd" ns2:_="">
    <xsd:import namespace="4ac68fe8-d1fa-47fc-b47a-0c033d21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4F9C31-AA31-44B8-A990-C91C388529B1}">
  <ds:schemaRefs>
    <ds:schemaRef ds:uri="http://schemas.microsoft.com/office/2006/documentManagement/types"/>
    <ds:schemaRef ds:uri="http://purl.org/dc/dcmitype/"/>
    <ds:schemaRef ds:uri="4ac68fe8-d1fa-47fc-b47a-0c033d210360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9FFBD4-1565-4AF4-8034-3EABA3AD775F}">
  <ds:schemaRefs>
    <ds:schemaRef ds:uri="4ac68fe8-d1fa-47fc-b47a-0c033d21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781</Words>
  <Application>Microsoft Office PowerPoint</Application>
  <PresentationFormat>Breitbild</PresentationFormat>
  <Paragraphs>86</Paragraphs>
  <Slides>5</Slides>
  <Notes>1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</vt:lpstr>
      <vt:lpstr>Multimediagenerierung mittels künstlicher Intelligenz: Ein Schulworkshop</vt:lpstr>
      <vt:lpstr>Generierung einer Superheldinenfigur mittels Text-to-Image-Modellen</vt:lpstr>
      <vt:lpstr>Generierung der Stimme der Superheldin mittels Voice-Cloning- und TTS2-Modellen</vt:lpstr>
      <vt:lpstr>Generierung eines Soundtracks für die Superheldin mittels Text-to-Audio-Modellen</vt:lpstr>
      <vt:lpstr>Voraussetzungen zur Umsetzung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20</cp:revision>
  <dcterms:created xsi:type="dcterms:W3CDTF">2021-10-14T07:21:00Z</dcterms:created>
  <dcterms:modified xsi:type="dcterms:W3CDTF">2023-01-31T16:34:49Z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